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9"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92289" autoAdjust="0"/>
  </p:normalViewPr>
  <p:slideViewPr>
    <p:cSldViewPr snapToGrid="0">
      <p:cViewPr varScale="1">
        <p:scale>
          <a:sx n="104" d="100"/>
          <a:sy n="104" d="100"/>
        </p:scale>
        <p:origin x="58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481752842438503E-2"/>
          <c:y val="8.6621176622853277E-2"/>
          <c:w val="0.93753659619463925"/>
          <c:h val="0.81312387028645638"/>
        </c:manualLayout>
      </c:layout>
      <c:lineChart>
        <c:grouping val="standard"/>
        <c:varyColors val="0"/>
        <c:ser>
          <c:idx val="0"/>
          <c:order val="0"/>
          <c:tx>
            <c:strRef>
              <c:f>Sheet1!$B$1</c:f>
              <c:strCache>
                <c:ptCount val="1"/>
                <c:pt idx="0">
                  <c:v>PIT Sheltered</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Sheet1!$A$2:$A$3</c:f>
              <c:numCache>
                <c:formatCode>General</c:formatCode>
                <c:ptCount val="2"/>
                <c:pt idx="0">
                  <c:v>2021</c:v>
                </c:pt>
                <c:pt idx="1">
                  <c:v>2022</c:v>
                </c:pt>
              </c:numCache>
            </c:numRef>
          </c:cat>
          <c:val>
            <c:numRef>
              <c:f>Sheet1!$B$2:$B$3</c:f>
              <c:numCache>
                <c:formatCode>General</c:formatCode>
                <c:ptCount val="2"/>
                <c:pt idx="0">
                  <c:v>999</c:v>
                </c:pt>
                <c:pt idx="1">
                  <c:v>1878</c:v>
                </c:pt>
              </c:numCache>
            </c:numRef>
          </c:val>
          <c:smooth val="0"/>
          <c:extLst>
            <c:ext xmlns:c16="http://schemas.microsoft.com/office/drawing/2014/chart" uri="{C3380CC4-5D6E-409C-BE32-E72D297353CC}">
              <c16:uniqueId val="{00000000-F796-4D7C-B245-42BD19CC4ABB}"/>
            </c:ext>
          </c:extLst>
        </c:ser>
        <c:ser>
          <c:idx val="1"/>
          <c:order val="1"/>
          <c:tx>
            <c:strRef>
              <c:f>Sheet1!$C$1</c:f>
              <c:strCache>
                <c:ptCount val="1"/>
                <c:pt idx="0">
                  <c:v>HMIS Sheltered</c:v>
                </c:pt>
              </c:strCache>
            </c:strRef>
          </c:tx>
          <c:spPr>
            <a:ln w="22225" cap="rnd" cmpd="sng" algn="ctr">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Sheet1!$A$2:$A$3</c:f>
              <c:numCache>
                <c:formatCode>General</c:formatCode>
                <c:ptCount val="2"/>
                <c:pt idx="0">
                  <c:v>2021</c:v>
                </c:pt>
                <c:pt idx="1">
                  <c:v>2022</c:v>
                </c:pt>
              </c:numCache>
            </c:numRef>
          </c:cat>
          <c:val>
            <c:numRef>
              <c:f>Sheet1!$C$2:$C$3</c:f>
              <c:numCache>
                <c:formatCode>General</c:formatCode>
                <c:ptCount val="2"/>
                <c:pt idx="0">
                  <c:v>3535</c:v>
                </c:pt>
                <c:pt idx="1">
                  <c:v>3218</c:v>
                </c:pt>
              </c:numCache>
            </c:numRef>
          </c:val>
          <c:smooth val="0"/>
          <c:extLst>
            <c:ext xmlns:c16="http://schemas.microsoft.com/office/drawing/2014/chart" uri="{C3380CC4-5D6E-409C-BE32-E72D297353CC}">
              <c16:uniqueId val="{00000001-F796-4D7C-B245-42BD19CC4ABB}"/>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915683855"/>
        <c:axId val="915684687"/>
      </c:lineChart>
      <c:catAx>
        <c:axId val="915683855"/>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915684687"/>
        <c:crosses val="autoZero"/>
        <c:auto val="1"/>
        <c:lblAlgn val="ctr"/>
        <c:lblOffset val="100"/>
        <c:noMultiLvlLbl val="0"/>
      </c:catAx>
      <c:valAx>
        <c:axId val="915684687"/>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915683855"/>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04AAC8-AEA8-45E6-8EF2-8911F2DF5820}" type="datetimeFigureOut">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CECC7-A15B-4C26-BFF5-C72AAFD4442A}" type="slidenum">
              <a:t>‹#›</a:t>
            </a:fld>
            <a:endParaRPr lang="en-US"/>
          </a:p>
        </p:txBody>
      </p:sp>
    </p:spTree>
    <p:extLst>
      <p:ext uri="{BB962C8B-B14F-4D97-AF65-F5344CB8AC3E}">
        <p14:creationId xmlns:p14="http://schemas.microsoft.com/office/powerpoint/2010/main" val="2469196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Present brief over view and invitation to a follow up discussion series where we'll have time to unpack the data and discuss in more depth. We'll also be drawing connecting between these major reporting that is submitted by Fresno Housing as the HMIS Lead and the work we're doing with BFZ during the Action Camps. </a:t>
            </a:r>
            <a:endParaRPr lang="en-US" dirty="0"/>
          </a:p>
        </p:txBody>
      </p:sp>
      <p:sp>
        <p:nvSpPr>
          <p:cNvPr id="4" name="Slide Number Placeholder 3"/>
          <p:cNvSpPr>
            <a:spLocks noGrp="1"/>
          </p:cNvSpPr>
          <p:nvPr>
            <p:ph type="sldNum" sz="quarter" idx="5"/>
          </p:nvPr>
        </p:nvSpPr>
        <p:spPr/>
        <p:txBody>
          <a:bodyPr/>
          <a:lstStyle/>
          <a:p>
            <a:fld id="{EF2CECC7-A15B-4C26-BFF5-C72AAFD4442A}" type="slidenum">
              <a:t>1</a:t>
            </a:fld>
            <a:endParaRPr lang="en-US"/>
          </a:p>
        </p:txBody>
      </p:sp>
    </p:spTree>
    <p:extLst>
      <p:ext uri="{BB962C8B-B14F-4D97-AF65-F5344CB8AC3E}">
        <p14:creationId xmlns:p14="http://schemas.microsoft.com/office/powerpoint/2010/main" val="3968122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Background about System Performance Measures These are the priorities that HUD has established and evaluated CoC's on since 2014. They're due every year in late February.</a:t>
            </a:r>
          </a:p>
        </p:txBody>
      </p:sp>
      <p:sp>
        <p:nvSpPr>
          <p:cNvPr id="4" name="Slide Number Placeholder 3"/>
          <p:cNvSpPr>
            <a:spLocks noGrp="1"/>
          </p:cNvSpPr>
          <p:nvPr>
            <p:ph type="sldNum" sz="quarter" idx="5"/>
          </p:nvPr>
        </p:nvSpPr>
        <p:spPr/>
        <p:txBody>
          <a:bodyPr/>
          <a:lstStyle/>
          <a:p>
            <a:fld id="{EF2CECC7-A15B-4C26-BFF5-C72AAFD4442A}" type="slidenum">
              <a:t>2</a:t>
            </a:fld>
            <a:endParaRPr lang="en-US"/>
          </a:p>
        </p:txBody>
      </p:sp>
    </p:spTree>
    <p:extLst>
      <p:ext uri="{BB962C8B-B14F-4D97-AF65-F5344CB8AC3E}">
        <p14:creationId xmlns:p14="http://schemas.microsoft.com/office/powerpoint/2010/main" val="1950176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PIT sheltered included all of the HMIS ES &amp; TH beds and non-</a:t>
            </a:r>
            <a:r>
              <a:rPr lang="en-US" dirty="0" err="1">
                <a:cs typeface="Calibri"/>
              </a:rPr>
              <a:t>hmis</a:t>
            </a:r>
            <a:r>
              <a:rPr lang="en-US" dirty="0">
                <a:cs typeface="Calibri"/>
              </a:rPr>
              <a:t> providers on the night of the count. HMIS sheltered is the total number of sheltered persons through out each reporting year, in ES and Transitional Housing. PIT sheltered includes beds of providers that are outside of HMIS, like MMC, Fresno and Madera Rescue missions. This is how the number of sheltered persons can be so high compared to the total number of sheltered person in HMIS throughout the whole year. The HMIS team is very happy to report that As of 2023, Fresno and Madera Rescue Missions as well as the VASH vouchers will be included in our HMIS and PIT counts. </a:t>
            </a:r>
          </a:p>
        </p:txBody>
      </p:sp>
      <p:sp>
        <p:nvSpPr>
          <p:cNvPr id="4" name="Slide Number Placeholder 3"/>
          <p:cNvSpPr>
            <a:spLocks noGrp="1"/>
          </p:cNvSpPr>
          <p:nvPr>
            <p:ph type="sldNum" sz="quarter" idx="5"/>
          </p:nvPr>
        </p:nvSpPr>
        <p:spPr/>
        <p:txBody>
          <a:bodyPr/>
          <a:lstStyle/>
          <a:p>
            <a:fld id="{EF2CECC7-A15B-4C26-BFF5-C72AAFD4442A}" type="slidenum">
              <a:t>3</a:t>
            </a:fld>
            <a:endParaRPr lang="en-US"/>
          </a:p>
        </p:txBody>
      </p:sp>
    </p:spTree>
    <p:extLst>
      <p:ext uri="{BB962C8B-B14F-4D97-AF65-F5344CB8AC3E}">
        <p14:creationId xmlns:p14="http://schemas.microsoft.com/office/powerpoint/2010/main" val="1233745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These numbers only include: PSH, RRH and TH (Transitional Housing)</a:t>
            </a:r>
          </a:p>
        </p:txBody>
      </p:sp>
      <p:sp>
        <p:nvSpPr>
          <p:cNvPr id="4" name="Slide Number Placeholder 3"/>
          <p:cNvSpPr>
            <a:spLocks noGrp="1"/>
          </p:cNvSpPr>
          <p:nvPr>
            <p:ph type="sldNum" sz="quarter" idx="5"/>
          </p:nvPr>
        </p:nvSpPr>
        <p:spPr/>
        <p:txBody>
          <a:bodyPr/>
          <a:lstStyle/>
          <a:p>
            <a:fld id="{EF2CECC7-A15B-4C26-BFF5-C72AAFD4442A}" type="slidenum">
              <a:t>4</a:t>
            </a:fld>
            <a:endParaRPr lang="en-US"/>
          </a:p>
        </p:txBody>
      </p:sp>
    </p:spTree>
    <p:extLst>
      <p:ext uri="{BB962C8B-B14F-4D97-AF65-F5344CB8AC3E}">
        <p14:creationId xmlns:p14="http://schemas.microsoft.com/office/powerpoint/2010/main" val="810389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5/11/2023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8600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9542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2253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94648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6845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5/11/2023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6864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5/11/2023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9816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2371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6352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5/11/2023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429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5/11/2023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83988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183683360"/>
      </p:ext>
    </p:extLst>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2" r:id="rId6"/>
    <p:sldLayoutId id="2147484038" r:id="rId7"/>
    <p:sldLayoutId id="2147484039" r:id="rId8"/>
    <p:sldLayoutId id="2147484040" r:id="rId9"/>
    <p:sldLayoutId id="2147484041" r:id="rId10"/>
    <p:sldLayoutId id="2147484043"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5" name="Rectangle 79">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62055" y="3203924"/>
            <a:ext cx="4599506" cy="2609403"/>
          </a:xfrm>
        </p:spPr>
        <p:txBody>
          <a:bodyPr vert="horz" lIns="91440" tIns="45720" rIns="91440" bIns="45720" rtlCol="0" anchor="t">
            <a:normAutofit fontScale="90000"/>
          </a:bodyPr>
          <a:lstStyle/>
          <a:p>
            <a:pPr algn="ctr"/>
            <a:r>
              <a:rPr lang="en-US" sz="4000" dirty="0" err="1">
                <a:ea typeface="+mj-lt"/>
                <a:cs typeface="+mj-lt"/>
              </a:rPr>
              <a:t>FMCoC</a:t>
            </a:r>
            <a:r>
              <a:rPr lang="en-US" sz="4000" dirty="0">
                <a:ea typeface="+mj-lt"/>
                <a:cs typeface="+mj-lt"/>
              </a:rPr>
              <a:t> 2022 </a:t>
            </a:r>
            <a:br>
              <a:rPr lang="en-US" sz="4000" dirty="0">
                <a:ea typeface="+mj-lt"/>
                <a:cs typeface="+mj-lt"/>
              </a:rPr>
            </a:br>
            <a:r>
              <a:rPr lang="en-US" sz="4000" dirty="0">
                <a:ea typeface="+mj-lt"/>
                <a:cs typeface="+mj-lt"/>
              </a:rPr>
              <a:t>System Performance Measures Series</a:t>
            </a:r>
            <a:br>
              <a:rPr lang="en-US" sz="4000" dirty="0">
                <a:ea typeface="+mj-lt"/>
                <a:cs typeface="+mj-lt"/>
              </a:rPr>
            </a:br>
            <a:r>
              <a:rPr lang="en-US" sz="4000" dirty="0">
                <a:ea typeface="+mj-lt"/>
                <a:cs typeface="+mj-lt"/>
              </a:rPr>
              <a:t>Part 2</a:t>
            </a:r>
          </a:p>
        </p:txBody>
      </p:sp>
      <p:sp>
        <p:nvSpPr>
          <p:cNvPr id="86" name="Rectangle 8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 name="Rectangle 8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Graph">
            <a:extLst>
              <a:ext uri="{FF2B5EF4-FFF2-40B4-BE49-F238E27FC236}">
                <a16:creationId xmlns:a16="http://schemas.microsoft.com/office/drawing/2014/main" id="{C2BC26B1-2D78-C44B-1EC9-313BD65278E7}"/>
              </a:ext>
            </a:extLst>
          </p:cNvPr>
          <p:cNvPicPr>
            <a:picLocks noChangeAspect="1"/>
          </p:cNvPicPr>
          <p:nvPr/>
        </p:nvPicPr>
        <p:blipFill rotWithShape="1">
          <a:blip r:embed="rId3"/>
          <a:srcRect l="11086" r="26416" b="2"/>
          <a:stretch/>
        </p:blipFill>
        <p:spPr>
          <a:xfrm>
            <a:off x="449157" y="597805"/>
            <a:ext cx="5455315" cy="5455380"/>
          </a:xfrm>
          <a:prstGeom prst="rect">
            <a:avLst/>
          </a:prstGeom>
        </p:spPr>
      </p:pic>
      <p:pic>
        <p:nvPicPr>
          <p:cNvPr id="12" name="Picture 13">
            <a:extLst>
              <a:ext uri="{FF2B5EF4-FFF2-40B4-BE49-F238E27FC236}">
                <a16:creationId xmlns:a16="http://schemas.microsoft.com/office/drawing/2014/main" id="{9FB5FB13-2D12-588E-2BCD-D4E0F66AB5EE}"/>
              </a:ext>
            </a:extLst>
          </p:cNvPr>
          <p:cNvPicPr>
            <a:picLocks noChangeAspect="1"/>
          </p:cNvPicPr>
          <p:nvPr/>
        </p:nvPicPr>
        <p:blipFill>
          <a:blip r:embed="rId4"/>
          <a:stretch>
            <a:fillRect/>
          </a:stretch>
        </p:blipFill>
        <p:spPr>
          <a:xfrm>
            <a:off x="8174773" y="999893"/>
            <a:ext cx="1752600" cy="1828800"/>
          </a:xfrm>
          <a:prstGeom prst="rect">
            <a:avLst/>
          </a:pr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8E30-2933-FD52-EC7B-2EB37E073B03}"/>
              </a:ext>
            </a:extLst>
          </p:cNvPr>
          <p:cNvSpPr>
            <a:spLocks noGrp="1"/>
          </p:cNvSpPr>
          <p:nvPr>
            <p:ph type="title"/>
          </p:nvPr>
        </p:nvSpPr>
        <p:spPr>
          <a:xfrm>
            <a:off x="1050519" y="353494"/>
            <a:ext cx="10168128" cy="845040"/>
          </a:xfrm>
        </p:spPr>
        <p:txBody>
          <a:bodyPr/>
          <a:lstStyle/>
          <a:p>
            <a:r>
              <a:rPr lang="en-US" dirty="0"/>
              <a:t>System Performance Measures</a:t>
            </a:r>
          </a:p>
        </p:txBody>
      </p:sp>
      <p:sp>
        <p:nvSpPr>
          <p:cNvPr id="3" name="Content Placeholder 2">
            <a:extLst>
              <a:ext uri="{FF2B5EF4-FFF2-40B4-BE49-F238E27FC236}">
                <a16:creationId xmlns:a16="http://schemas.microsoft.com/office/drawing/2014/main" id="{9E3124F0-3720-1A1B-AB0F-EF305307F0DD}"/>
              </a:ext>
            </a:extLst>
          </p:cNvPr>
          <p:cNvSpPr>
            <a:spLocks noGrp="1"/>
          </p:cNvSpPr>
          <p:nvPr>
            <p:ph idx="1"/>
          </p:nvPr>
        </p:nvSpPr>
        <p:spPr>
          <a:xfrm>
            <a:off x="799617" y="2478024"/>
            <a:ext cx="10484079" cy="3694176"/>
          </a:xfrm>
        </p:spPr>
        <p:txBody>
          <a:bodyPr vert="horz" lIns="91440" tIns="45720" rIns="91440" bIns="45720" rtlCol="0" anchor="t">
            <a:noAutofit/>
          </a:bodyPr>
          <a:lstStyle/>
          <a:p>
            <a:pPr>
              <a:lnSpc>
                <a:spcPct val="100000"/>
              </a:lnSpc>
            </a:pPr>
            <a:r>
              <a:rPr lang="en-US" sz="2000" b="1" dirty="0">
                <a:solidFill>
                  <a:schemeClr val="bg2">
                    <a:lumMod val="50000"/>
                  </a:schemeClr>
                </a:solidFill>
              </a:rPr>
              <a:t>Measure 1: Length of Time Persons Remain Homeless</a:t>
            </a:r>
            <a:endParaRPr lang="en-US" sz="2000" dirty="0">
              <a:solidFill>
                <a:schemeClr val="bg2">
                  <a:lumMod val="50000"/>
                </a:schemeClr>
              </a:solidFill>
            </a:endParaRPr>
          </a:p>
          <a:p>
            <a:pPr>
              <a:lnSpc>
                <a:spcPct val="100000"/>
              </a:lnSpc>
            </a:pPr>
            <a:r>
              <a:rPr lang="en-US" sz="2000" b="1" dirty="0">
                <a:solidFill>
                  <a:schemeClr val="bg2">
                    <a:lumMod val="50000"/>
                  </a:schemeClr>
                </a:solidFill>
              </a:rPr>
              <a:t>Measure 2: The Extent to which Persons who Exit Homelessness to Permanent Housing Destinations Return to Homelessness</a:t>
            </a:r>
            <a:endParaRPr lang="en-US" sz="2000" dirty="0">
              <a:solidFill>
                <a:schemeClr val="bg2">
                  <a:lumMod val="50000"/>
                </a:schemeClr>
              </a:solidFill>
            </a:endParaRPr>
          </a:p>
          <a:p>
            <a:pPr>
              <a:lnSpc>
                <a:spcPct val="100000"/>
              </a:lnSpc>
            </a:pPr>
            <a:r>
              <a:rPr lang="en-US" sz="2000" b="1" dirty="0">
                <a:solidFill>
                  <a:schemeClr val="tx1">
                    <a:lumMod val="75000"/>
                    <a:lumOff val="25000"/>
                  </a:schemeClr>
                </a:solidFill>
              </a:rPr>
              <a:t>Measure 3: Number of Homeless Persons</a:t>
            </a:r>
          </a:p>
          <a:p>
            <a:pPr>
              <a:lnSpc>
                <a:spcPct val="100000"/>
              </a:lnSpc>
            </a:pPr>
            <a:r>
              <a:rPr lang="en-US" sz="2000" b="1" dirty="0">
                <a:solidFill>
                  <a:schemeClr val="tx1">
                    <a:lumMod val="75000"/>
                    <a:lumOff val="25000"/>
                  </a:schemeClr>
                </a:solidFill>
              </a:rPr>
              <a:t>Measure 4: Employment and Income Growth for Homeless Persons in CoC Program-funded Projects</a:t>
            </a:r>
          </a:p>
          <a:p>
            <a:pPr>
              <a:lnSpc>
                <a:spcPct val="100000"/>
              </a:lnSpc>
            </a:pPr>
            <a:r>
              <a:rPr lang="en-US" sz="2000" b="1" dirty="0">
                <a:solidFill>
                  <a:schemeClr val="bg2">
                    <a:lumMod val="50000"/>
                  </a:schemeClr>
                </a:solidFill>
              </a:rPr>
              <a:t>Measure 5: Number of Persons who Become Homeless for the First Time</a:t>
            </a:r>
          </a:p>
          <a:p>
            <a:pPr>
              <a:lnSpc>
                <a:spcPct val="100000"/>
              </a:lnSpc>
            </a:pPr>
            <a:r>
              <a:rPr lang="en-US" sz="2000" b="1" dirty="0">
                <a:solidFill>
                  <a:schemeClr val="bg2">
                    <a:lumMod val="50000"/>
                  </a:schemeClr>
                </a:solidFill>
              </a:rPr>
              <a:t>Measure 7: Successful Placement from Street Outreach and Successful Placement in or Retention of Permanent Housing</a:t>
            </a:r>
          </a:p>
          <a:p>
            <a:endParaRPr lang="en-US" b="1" dirty="0"/>
          </a:p>
          <a:p>
            <a:endParaRPr lang="en-US" dirty="0"/>
          </a:p>
        </p:txBody>
      </p:sp>
      <p:sp>
        <p:nvSpPr>
          <p:cNvPr id="4" name="TextBox 3">
            <a:extLst>
              <a:ext uri="{FF2B5EF4-FFF2-40B4-BE49-F238E27FC236}">
                <a16:creationId xmlns:a16="http://schemas.microsoft.com/office/drawing/2014/main" id="{7556B677-BD01-8196-A52C-334E46C6B1BF}"/>
              </a:ext>
            </a:extLst>
          </p:cNvPr>
          <p:cNvSpPr txBox="1"/>
          <p:nvPr/>
        </p:nvSpPr>
        <p:spPr>
          <a:xfrm>
            <a:off x="1050072" y="1198755"/>
            <a:ext cx="1040780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Purpose: to help communities gauge their progress in preventing and ending homelessness and provide a more complete picture of how well a community is achieving this goal.</a:t>
            </a:r>
            <a:endParaRPr lang="en-US" dirty="0"/>
          </a:p>
        </p:txBody>
      </p:sp>
    </p:spTree>
    <p:extLst>
      <p:ext uri="{BB962C8B-B14F-4D97-AF65-F5344CB8AC3E}">
        <p14:creationId xmlns:p14="http://schemas.microsoft.com/office/powerpoint/2010/main" val="4187312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F3D58-01E5-352A-CD1A-0E3329ECAD7A}"/>
              </a:ext>
            </a:extLst>
          </p:cNvPr>
          <p:cNvSpPr>
            <a:spLocks noGrp="1"/>
          </p:cNvSpPr>
          <p:nvPr>
            <p:ph type="title"/>
          </p:nvPr>
        </p:nvSpPr>
        <p:spPr/>
        <p:txBody>
          <a:bodyPr>
            <a:normAutofit fontScale="90000"/>
          </a:bodyPr>
          <a:lstStyle/>
          <a:p>
            <a:r>
              <a:rPr lang="en-US" dirty="0">
                <a:ea typeface="+mj-lt"/>
                <a:cs typeface="+mj-lt"/>
              </a:rPr>
              <a:t>Measure 3: </a:t>
            </a:r>
            <a:br>
              <a:rPr lang="en-US" dirty="0">
                <a:ea typeface="+mj-lt"/>
                <a:cs typeface="+mj-lt"/>
              </a:rPr>
            </a:br>
            <a:r>
              <a:rPr lang="en-US" sz="4000" b="1" dirty="0">
                <a:solidFill>
                  <a:schemeClr val="tx1">
                    <a:lumMod val="75000"/>
                    <a:lumOff val="25000"/>
                  </a:schemeClr>
                </a:solidFill>
              </a:rPr>
              <a:t>Number of Homeless Persons</a:t>
            </a:r>
            <a:endParaRPr lang="en-US" dirty="0"/>
          </a:p>
        </p:txBody>
      </p:sp>
      <p:sp>
        <p:nvSpPr>
          <p:cNvPr id="3" name="Content Placeholder 2">
            <a:extLst>
              <a:ext uri="{FF2B5EF4-FFF2-40B4-BE49-F238E27FC236}">
                <a16:creationId xmlns:a16="http://schemas.microsoft.com/office/drawing/2014/main" id="{C151678D-C2A7-6BB3-7BA8-B8CD66B92CCD}"/>
              </a:ext>
            </a:extLst>
          </p:cNvPr>
          <p:cNvSpPr>
            <a:spLocks noGrp="1"/>
          </p:cNvSpPr>
          <p:nvPr>
            <p:ph idx="1"/>
          </p:nvPr>
        </p:nvSpPr>
        <p:spPr>
          <a:xfrm>
            <a:off x="913862" y="2387626"/>
            <a:ext cx="6441763" cy="4056590"/>
          </a:xfrm>
        </p:spPr>
        <p:txBody>
          <a:bodyPr vert="horz" lIns="91440" tIns="45720" rIns="91440" bIns="45720" rtlCol="0" anchor="t">
            <a:normAutofit/>
          </a:bodyPr>
          <a:lstStyle/>
          <a:p>
            <a:pPr marL="0" indent="0">
              <a:buNone/>
            </a:pPr>
            <a:endParaRPr lang="en-US" sz="2000"/>
          </a:p>
          <a:p>
            <a:pPr marL="0" indent="0">
              <a:buNone/>
            </a:pPr>
            <a:endParaRPr lang="en-US" dirty="0"/>
          </a:p>
          <a:p>
            <a:pPr marL="0" indent="0">
              <a:buNone/>
            </a:pPr>
            <a:endParaRPr lang="en-US" dirty="0"/>
          </a:p>
          <a:p>
            <a:endParaRPr lang="en-US" dirty="0"/>
          </a:p>
        </p:txBody>
      </p:sp>
      <p:graphicFrame>
        <p:nvGraphicFramePr>
          <p:cNvPr id="7" name="Chart 6">
            <a:extLst>
              <a:ext uri="{FF2B5EF4-FFF2-40B4-BE49-F238E27FC236}">
                <a16:creationId xmlns:a16="http://schemas.microsoft.com/office/drawing/2014/main" id="{18FE029B-4DAE-4B63-8B5B-AEC71094A7C2}"/>
              </a:ext>
            </a:extLst>
          </p:cNvPr>
          <p:cNvGraphicFramePr/>
          <p:nvPr>
            <p:extLst>
              <p:ext uri="{D42A27DB-BD31-4B8C-83A1-F6EECF244321}">
                <p14:modId xmlns:p14="http://schemas.microsoft.com/office/powerpoint/2010/main" val="2457740228"/>
              </p:ext>
            </p:extLst>
          </p:nvPr>
        </p:nvGraphicFramePr>
        <p:xfrm>
          <a:off x="1257280" y="1936376"/>
          <a:ext cx="9082693" cy="492162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A772B6D0-1920-429A-91AA-175681401B06}"/>
              </a:ext>
            </a:extLst>
          </p:cNvPr>
          <p:cNvSpPr txBox="1"/>
          <p:nvPr/>
        </p:nvSpPr>
        <p:spPr>
          <a:xfrm>
            <a:off x="8871391" y="1936376"/>
            <a:ext cx="2752436" cy="5078313"/>
          </a:xfrm>
          <a:prstGeom prst="rect">
            <a:avLst/>
          </a:prstGeom>
          <a:noFill/>
        </p:spPr>
        <p:txBody>
          <a:bodyPr wrap="square" rtlCol="0">
            <a:spAutoFit/>
          </a:bodyPr>
          <a:lstStyle/>
          <a:p>
            <a:r>
              <a:rPr lang="en-US" sz="1600" dirty="0">
                <a:solidFill>
                  <a:schemeClr val="accent6"/>
                </a:solidFill>
              </a:rPr>
              <a:t>Highlight: It’s important to ask questions beyond “Did we do good or bad on this measure?”. What do the numbers tell us about inflow to the system?</a:t>
            </a:r>
          </a:p>
          <a:p>
            <a:pPr marL="285750" indent="-285750">
              <a:buFontTx/>
              <a:buChar char="-"/>
            </a:pPr>
            <a:r>
              <a:rPr lang="en-US" sz="1600" dirty="0">
                <a:solidFill>
                  <a:schemeClr val="accent6"/>
                </a:solidFill>
              </a:rPr>
              <a:t>PIT sheltered #s almost doubled. Did we add more non-HMIS projects this year? Did the non-HMIS project beds increase from 2021 to 2022.</a:t>
            </a:r>
          </a:p>
          <a:p>
            <a:pPr marL="285750" indent="-285750">
              <a:buFontTx/>
              <a:buChar char="-"/>
            </a:pPr>
            <a:r>
              <a:rPr lang="en-US" sz="1600" dirty="0">
                <a:solidFill>
                  <a:schemeClr val="accent6"/>
                </a:solidFill>
              </a:rPr>
              <a:t>HMIS Sheltered #s went down by 317 persons. What does this say about inflow or our CoC bed numbers?</a:t>
            </a:r>
          </a:p>
          <a:p>
            <a:pPr marL="285750" indent="-285750">
              <a:buFontTx/>
              <a:buChar char="-"/>
            </a:pPr>
            <a:endParaRPr lang="en-US" dirty="0">
              <a:solidFill>
                <a:srgbClr val="FF0000"/>
              </a:solidFill>
            </a:endParaRPr>
          </a:p>
          <a:p>
            <a:pPr marL="285750" indent="-285750">
              <a:buFontTx/>
              <a:buChar char="-"/>
            </a:pPr>
            <a:endParaRPr lang="en-US" dirty="0">
              <a:solidFill>
                <a:srgbClr val="FF0000"/>
              </a:solidFill>
            </a:endParaRPr>
          </a:p>
        </p:txBody>
      </p:sp>
    </p:spTree>
    <p:extLst>
      <p:ext uri="{BB962C8B-B14F-4D97-AF65-F5344CB8AC3E}">
        <p14:creationId xmlns:p14="http://schemas.microsoft.com/office/powerpoint/2010/main" val="177799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6D66D-7062-10AD-2971-053A8850C896}"/>
              </a:ext>
            </a:extLst>
          </p:cNvPr>
          <p:cNvSpPr>
            <a:spLocks noGrp="1"/>
          </p:cNvSpPr>
          <p:nvPr>
            <p:ph type="title"/>
          </p:nvPr>
        </p:nvSpPr>
        <p:spPr>
          <a:xfrm>
            <a:off x="985471" y="548640"/>
            <a:ext cx="10586298" cy="1160991"/>
          </a:xfrm>
        </p:spPr>
        <p:txBody>
          <a:bodyPr vert="horz" lIns="91440" tIns="45720" rIns="91440" bIns="45720" rtlCol="0" anchor="ctr">
            <a:noAutofit/>
          </a:bodyPr>
          <a:lstStyle/>
          <a:p>
            <a:r>
              <a:rPr lang="en-US" sz="2800" dirty="0">
                <a:ea typeface="+mj-lt"/>
                <a:cs typeface="+mj-lt"/>
              </a:rPr>
              <a:t>Measure 4: Employment and Income Growth for Homeless Persons in CoC Program-funded Projects</a:t>
            </a:r>
            <a:endParaRPr lang="en-US" sz="2800" dirty="0"/>
          </a:p>
        </p:txBody>
      </p:sp>
      <p:pic>
        <p:nvPicPr>
          <p:cNvPr id="8" name="Picture 7">
            <a:extLst>
              <a:ext uri="{FF2B5EF4-FFF2-40B4-BE49-F238E27FC236}">
                <a16:creationId xmlns:a16="http://schemas.microsoft.com/office/drawing/2014/main" id="{539BBE95-FE4A-45C0-8AC6-996297CFE6FE}"/>
              </a:ext>
            </a:extLst>
          </p:cNvPr>
          <p:cNvPicPr>
            <a:picLocks noChangeAspect="1"/>
          </p:cNvPicPr>
          <p:nvPr/>
        </p:nvPicPr>
        <p:blipFill>
          <a:blip r:embed="rId3"/>
          <a:stretch>
            <a:fillRect/>
          </a:stretch>
        </p:blipFill>
        <p:spPr>
          <a:xfrm>
            <a:off x="622885" y="2383557"/>
            <a:ext cx="11197080" cy="2641606"/>
          </a:xfrm>
          <a:prstGeom prst="rect">
            <a:avLst/>
          </a:prstGeom>
        </p:spPr>
      </p:pic>
      <p:sp>
        <p:nvSpPr>
          <p:cNvPr id="3" name="TextBox 2">
            <a:extLst>
              <a:ext uri="{FF2B5EF4-FFF2-40B4-BE49-F238E27FC236}">
                <a16:creationId xmlns:a16="http://schemas.microsoft.com/office/drawing/2014/main" id="{6FF95414-423F-4857-87AF-D8C2730CA638}"/>
              </a:ext>
            </a:extLst>
          </p:cNvPr>
          <p:cNvSpPr txBox="1"/>
          <p:nvPr/>
        </p:nvSpPr>
        <p:spPr>
          <a:xfrm>
            <a:off x="8589818" y="2393369"/>
            <a:ext cx="1604927" cy="307777"/>
          </a:xfrm>
          <a:prstGeom prst="rect">
            <a:avLst/>
          </a:prstGeom>
          <a:noFill/>
        </p:spPr>
        <p:txBody>
          <a:bodyPr wrap="none" rtlCol="0">
            <a:spAutoFit/>
          </a:bodyPr>
          <a:lstStyle/>
          <a:p>
            <a:r>
              <a:rPr lang="en-US" sz="1400" b="1" dirty="0">
                <a:solidFill>
                  <a:srgbClr val="002060"/>
                </a:solidFill>
                <a:latin typeface="Arial" panose="020B0604020202020204" pitchFamily="34" charset="0"/>
                <a:cs typeface="Arial" panose="020B0604020202020204" pitchFamily="34" charset="0"/>
              </a:rPr>
              <a:t>(10/1/21- 9/30/22)</a:t>
            </a:r>
          </a:p>
        </p:txBody>
      </p:sp>
    </p:spTree>
    <p:extLst>
      <p:ext uri="{BB962C8B-B14F-4D97-AF65-F5344CB8AC3E}">
        <p14:creationId xmlns:p14="http://schemas.microsoft.com/office/powerpoint/2010/main" val="328762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F5CD-CDBC-7A4F-0AE0-D0B1CB92F0A9}"/>
              </a:ext>
            </a:extLst>
          </p:cNvPr>
          <p:cNvSpPr>
            <a:spLocks noGrp="1"/>
          </p:cNvSpPr>
          <p:nvPr>
            <p:ph type="title"/>
          </p:nvPr>
        </p:nvSpPr>
        <p:spPr/>
        <p:txBody>
          <a:bodyPr>
            <a:normAutofit fontScale="90000"/>
          </a:bodyPr>
          <a:lstStyle/>
          <a:p>
            <a:r>
              <a:rPr lang="en-US" dirty="0"/>
              <a:t>Attend the next HMIS </a:t>
            </a:r>
            <a:r>
              <a:rPr lang="en-US" dirty="0" err="1"/>
              <a:t>Coffeetalk</a:t>
            </a:r>
            <a:r>
              <a:rPr lang="en-US" dirty="0"/>
              <a:t> to join the discussion on these measures!</a:t>
            </a:r>
          </a:p>
        </p:txBody>
      </p:sp>
      <p:sp>
        <p:nvSpPr>
          <p:cNvPr id="3" name="Content Placeholder 2">
            <a:extLst>
              <a:ext uri="{FF2B5EF4-FFF2-40B4-BE49-F238E27FC236}">
                <a16:creationId xmlns:a16="http://schemas.microsoft.com/office/drawing/2014/main" id="{CA2364B5-359B-39C9-0629-478FC8FA2680}"/>
              </a:ext>
            </a:extLst>
          </p:cNvPr>
          <p:cNvSpPr>
            <a:spLocks noGrp="1"/>
          </p:cNvSpPr>
          <p:nvPr>
            <p:ph idx="1"/>
          </p:nvPr>
        </p:nvSpPr>
        <p:spPr/>
        <p:txBody>
          <a:bodyPr vert="horz" lIns="91440" tIns="45720" rIns="91440" bIns="45720" rtlCol="0" anchor="t">
            <a:normAutofit/>
          </a:bodyPr>
          <a:lstStyle/>
          <a:p>
            <a:pPr marL="0" indent="0">
              <a:buNone/>
            </a:pPr>
            <a:r>
              <a:rPr lang="en-US" dirty="0"/>
              <a:t>When? Wednesday, April 18th @ 2pm </a:t>
            </a:r>
          </a:p>
          <a:p>
            <a:pPr marL="0" indent="0">
              <a:buNone/>
            </a:pPr>
            <a:r>
              <a:rPr lang="en-US" dirty="0"/>
              <a:t>Where? Teams Video Conference </a:t>
            </a:r>
          </a:p>
          <a:p>
            <a:pPr marL="0" indent="0">
              <a:buNone/>
            </a:pPr>
            <a:r>
              <a:rPr lang="en-US" dirty="0"/>
              <a:t>Link: In the Zoom chat</a:t>
            </a:r>
          </a:p>
          <a:p>
            <a:pPr marL="0" indent="0">
              <a:buNone/>
            </a:pPr>
            <a:endParaRPr lang="en-US" dirty="0"/>
          </a:p>
          <a:p>
            <a:pPr marL="3200400" lvl="7" indent="0">
              <a:buNone/>
            </a:pPr>
            <a:r>
              <a:rPr lang="en-US" sz="3200" dirty="0"/>
              <a:t>See you there!</a:t>
            </a:r>
          </a:p>
        </p:txBody>
      </p:sp>
    </p:spTree>
    <p:extLst>
      <p:ext uri="{BB962C8B-B14F-4D97-AF65-F5344CB8AC3E}">
        <p14:creationId xmlns:p14="http://schemas.microsoft.com/office/powerpoint/2010/main" val="980886186"/>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278</TotalTime>
  <Words>489</Words>
  <Application>Microsoft Office PowerPoint</Application>
  <PresentationFormat>Widescreen</PresentationFormat>
  <Paragraphs>31</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Neue Haas Grotesk Text Pro</vt:lpstr>
      <vt:lpstr>AccentBoxVTI</vt:lpstr>
      <vt:lpstr>FMCoC 2022  System Performance Measures Series Part 2</vt:lpstr>
      <vt:lpstr>System Performance Measures</vt:lpstr>
      <vt:lpstr>Measure 3:  Number of Homeless Persons</vt:lpstr>
      <vt:lpstr>Measure 4: Employment and Income Growth for Homeless Persons in CoC Program-funded Projects</vt:lpstr>
      <vt:lpstr>Attend the next HMIS Coffeetalk to join the discussion on these measures!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Marcella S. Lopez-Schmidt</dc:creator>
  <cp:lastModifiedBy>Marcella S. Lopez-Schmidt</cp:lastModifiedBy>
  <cp:revision>472</cp:revision>
  <dcterms:created xsi:type="dcterms:W3CDTF">2023-03-09T04:16:03Z</dcterms:created>
  <dcterms:modified xsi:type="dcterms:W3CDTF">2023-05-11T17:09:33Z</dcterms:modified>
</cp:coreProperties>
</file>